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11"/>
  </p:notesMasterIdLst>
  <p:handoutMasterIdLst>
    <p:handoutMasterId r:id="rId12"/>
  </p:handoutMasterIdLst>
  <p:sldIdLst>
    <p:sldId id="268" r:id="rId5"/>
    <p:sldId id="270" r:id="rId6"/>
    <p:sldId id="271" r:id="rId7"/>
    <p:sldId id="273" r:id="rId8"/>
    <p:sldId id="272" r:id="rId9"/>
    <p:sldId id="274" r:id="rId10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547"/>
  </p:normalViewPr>
  <p:slideViewPr>
    <p:cSldViewPr snapToGrid="0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7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682AE4-F229-4555-BB50-903EA0466C58}" type="datetime1">
              <a:rPr lang="fr-FR" smtClean="0"/>
              <a:t>19/06/2023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823BED-889D-4675-B830-85EC3976F6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0226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8F79D61-56DD-485A-9992-5F2C5DB7F993}" type="datetime1">
              <a:rPr lang="fr-FR" noProof="0" smtClean="0"/>
              <a:t>19/06/2023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2F7FBCA-4BE8-4FB5-91BD-69C6AC6BDB5D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11236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F7FBCA-4BE8-4FB5-91BD-69C6AC6BDB5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544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F7FBCA-4BE8-4FB5-91BD-69C6AC6BDB5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785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 rtlCol="0"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fld id="{73B28877-FF39-4E8A-9FA2-08C2EFF6AF5B}" type="datetime1">
              <a:rPr lang="fr-FR" noProof="0" smtClean="0"/>
              <a:t>19/06/2023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1730EB-64CC-440A-8059-9EAA4D1223AA}" type="datetime1">
              <a:rPr lang="fr-FR" noProof="0" smtClean="0"/>
              <a:t>19/06/2023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762000" y="381000"/>
            <a:ext cx="7734300" cy="5897562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4662FA-A514-4319-8C30-39251654B92F}" type="datetime1">
              <a:rPr lang="fr-FR" noProof="0" smtClean="0"/>
              <a:t>19/06/2023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BA1F9C-46BB-481F-936B-C5B22857E202}" type="datetime1">
              <a:rPr lang="fr-FR" noProof="0" smtClean="0"/>
              <a:t>19/06/2023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261872" y="4800600"/>
            <a:ext cx="9418320" cy="1691640"/>
          </a:xfrm>
        </p:spPr>
        <p:txBody>
          <a:bodyPr rtlCol="0"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BCBF70-AE7E-4BB9-88F9-9F6661F99238}" type="datetime1">
              <a:rPr lang="fr-FR" noProof="0" smtClean="0"/>
              <a:t>19/06/2023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261872" y="1828800"/>
            <a:ext cx="4480560" cy="4351337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26480" y="1828800"/>
            <a:ext cx="4480560" cy="4351337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D60EA7-9B7C-4FE9-AFFE-1884AA4C8B52}" type="datetime1">
              <a:rPr lang="fr-FR" noProof="0" smtClean="0"/>
              <a:t>19/06/2023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261872" y="1713655"/>
            <a:ext cx="4480560" cy="73152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261872" y="2507550"/>
            <a:ext cx="4480560" cy="366465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26480" y="1713655"/>
            <a:ext cx="4480560" cy="731520"/>
          </a:xfrm>
        </p:spPr>
        <p:txBody>
          <a:bodyPr rtlCol="0"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26480" y="2507550"/>
            <a:ext cx="4480560" cy="366465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9A9173-8F37-44A2-B182-666B7EB5CE20}" type="datetime1">
              <a:rPr lang="fr-FR" noProof="0" smtClean="0"/>
              <a:t>19/06/2023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C3507B-4A11-4656-A948-C0EAB6C56AA5}" type="datetime1">
              <a:rPr lang="fr-FR" noProof="0" smtClean="0"/>
              <a:t>19/06/2023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BE594B-329B-401E-8BDA-2C2638B5ACA1}" type="datetime1">
              <a:rPr lang="fr-FR" noProof="0" smtClean="0"/>
              <a:t>19/06/2023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rtlCol="0" anchor="b">
            <a:normAutofit/>
          </a:bodyPr>
          <a:lstStyle>
            <a:lvl1pPr>
              <a:defRPr sz="3200" b="0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04267" y="685800"/>
            <a:ext cx="6079066" cy="548640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41248" y="2099734"/>
            <a:ext cx="3200400" cy="3810001"/>
          </a:xfrm>
        </p:spPr>
        <p:txBody>
          <a:bodyPr rtlCol="0"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2D295E-3127-4CFA-9A9A-2D1D2BA394D0}" type="datetime1">
              <a:rPr lang="fr-FR" noProof="0" smtClean="0"/>
              <a:t>19/06/2023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rtlCol="0"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914400" y="6108589"/>
            <a:ext cx="9982200" cy="5970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BFFD9E-32F3-4984-AC00-BA794DBF2E09}" type="datetime1">
              <a:rPr lang="fr-FR" noProof="0" smtClean="0"/>
              <a:t>19/06/2023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3299E26A-8982-4D1A-B60F-02C405A67D1E}" type="datetime1">
              <a:rPr lang="fr-FR" noProof="0" smtClean="0"/>
              <a:t>19/06/2023</a:t>
            </a:fld>
            <a:endParaRPr lang="fr-FR" noProof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" Target="slide3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E48B8D-7A59-42A4-A61B-B66E6063D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4928" y="758952"/>
            <a:ext cx="4744239" cy="4041648"/>
          </a:xfrm>
        </p:spPr>
        <p:txBody>
          <a:bodyPr rtlCol="0">
            <a:normAutofit/>
          </a:bodyPr>
          <a:lstStyle/>
          <a:p>
            <a:r>
              <a:rPr lang="fr-FR" noProof="1"/>
              <a:t>BTS MHR</a:t>
            </a:r>
            <a:br>
              <a:rPr lang="fr-FR" noProof="1"/>
            </a:br>
            <a:r>
              <a:rPr lang="fr-FR" noProof="1"/>
              <a:t>Option C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3871044-9D2C-42D1-8B31-E3D6F11C6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688" y="4800600"/>
            <a:ext cx="5462312" cy="1691640"/>
          </a:xfrm>
        </p:spPr>
        <p:txBody>
          <a:bodyPr rtlCol="0">
            <a:normAutofit/>
          </a:bodyPr>
          <a:lstStyle/>
          <a:p>
            <a:pPr rtl="0"/>
            <a:r>
              <a:rPr lang="fr-FR" noProof="1">
                <a:solidFill>
                  <a:schemeClr val="tx1">
                    <a:lumMod val="85000"/>
                  </a:schemeClr>
                </a:solidFill>
              </a:rPr>
              <a:t>Brevet de Technicien Suppérieur </a:t>
            </a:r>
          </a:p>
          <a:p>
            <a:pPr rtl="0"/>
            <a:r>
              <a:rPr lang="fr-FR" noProof="1">
                <a:solidFill>
                  <a:schemeClr val="tx1">
                    <a:lumMod val="85000"/>
                  </a:schemeClr>
                </a:solidFill>
              </a:rPr>
              <a:t>Métiers de l’Hôtellerie et de la Restauration</a:t>
            </a:r>
          </a:p>
        </p:txBody>
      </p:sp>
      <p:pic>
        <p:nvPicPr>
          <p:cNvPr id="1028" name="Picture 4" descr="Les 20 plus beaux Hôtels de Luxe à Paris en 2023">
            <a:extLst>
              <a:ext uri="{FF2B5EF4-FFF2-40B4-BE49-F238E27FC236}">
                <a16:creationId xmlns:a16="http://schemas.microsoft.com/office/drawing/2014/main" id="{FDF7AD35-270F-ADE0-865E-A9ED16775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0"/>
            <a:ext cx="6504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644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B5BABA-6BFF-4FE1-92EC-96E5906F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14400"/>
          </a:xfrm>
        </p:spPr>
        <p:txBody>
          <a:bodyPr rtlCol="0">
            <a:normAutofit/>
          </a:bodyPr>
          <a:lstStyle/>
          <a:p>
            <a:pPr rtl="0"/>
            <a:r>
              <a:rPr lang="fr-FR" noProof="1"/>
              <a:t>Sommaire</a:t>
            </a:r>
          </a:p>
        </p:txBody>
      </p:sp>
      <p:sp>
        <p:nvSpPr>
          <p:cNvPr id="5" name="Préparation 4">
            <a:hlinkClick r:id="rId3" action="ppaction://hlinksldjump"/>
            <a:extLst>
              <a:ext uri="{FF2B5EF4-FFF2-40B4-BE49-F238E27FC236}">
                <a16:creationId xmlns:a16="http://schemas.microsoft.com/office/drawing/2014/main" id="{04FB0BAB-6A27-39E0-7010-F15B9E1A142F}"/>
              </a:ext>
            </a:extLst>
          </p:cNvPr>
          <p:cNvSpPr/>
          <p:nvPr/>
        </p:nvSpPr>
        <p:spPr>
          <a:xfrm>
            <a:off x="1261872" y="1667437"/>
            <a:ext cx="3001384" cy="102197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Présentation de l’option C</a:t>
            </a:r>
          </a:p>
        </p:txBody>
      </p:sp>
      <p:sp>
        <p:nvSpPr>
          <p:cNvPr id="6" name="Préparation 5">
            <a:hlinkClick r:id="rId4" action="ppaction://hlinksldjump"/>
            <a:extLst>
              <a:ext uri="{FF2B5EF4-FFF2-40B4-BE49-F238E27FC236}">
                <a16:creationId xmlns:a16="http://schemas.microsoft.com/office/drawing/2014/main" id="{3A2C3E8F-EA72-474A-1ADD-00AD8678D59E}"/>
              </a:ext>
            </a:extLst>
          </p:cNvPr>
          <p:cNvSpPr/>
          <p:nvPr/>
        </p:nvSpPr>
        <p:spPr>
          <a:xfrm>
            <a:off x="1261872" y="3076690"/>
            <a:ext cx="3001384" cy="102197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attendus de la formation</a:t>
            </a:r>
          </a:p>
        </p:txBody>
      </p:sp>
      <p:sp>
        <p:nvSpPr>
          <p:cNvPr id="7" name="Préparation 6">
            <a:hlinkClick r:id="" action="ppaction://noaction"/>
            <a:extLst>
              <a:ext uri="{FF2B5EF4-FFF2-40B4-BE49-F238E27FC236}">
                <a16:creationId xmlns:a16="http://schemas.microsoft.com/office/drawing/2014/main" id="{DDA3176F-5428-7083-3CAB-FE7274D7F262}"/>
              </a:ext>
            </a:extLst>
          </p:cNvPr>
          <p:cNvSpPr/>
          <p:nvPr/>
        </p:nvSpPr>
        <p:spPr>
          <a:xfrm>
            <a:off x="1261872" y="4485943"/>
            <a:ext cx="3001384" cy="102197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Vos questions</a:t>
            </a:r>
          </a:p>
        </p:txBody>
      </p:sp>
      <p:sp>
        <p:nvSpPr>
          <p:cNvPr id="8" name="Préparation 7">
            <a:hlinkClick r:id="rId5" action="ppaction://hlinksldjump"/>
            <a:extLst>
              <a:ext uri="{FF2B5EF4-FFF2-40B4-BE49-F238E27FC236}">
                <a16:creationId xmlns:a16="http://schemas.microsoft.com/office/drawing/2014/main" id="{F06EF21B-7D5C-799D-565C-66BD71A8C473}"/>
              </a:ext>
            </a:extLst>
          </p:cNvPr>
          <p:cNvSpPr/>
          <p:nvPr/>
        </p:nvSpPr>
        <p:spPr>
          <a:xfrm>
            <a:off x="3920804" y="3781317"/>
            <a:ext cx="3001384" cy="102197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Comment s’inscrire ?</a:t>
            </a:r>
          </a:p>
        </p:txBody>
      </p:sp>
      <p:sp>
        <p:nvSpPr>
          <p:cNvPr id="9" name="Préparation 8">
            <a:hlinkClick r:id="rId6" action="ppaction://hlinksldjump"/>
            <a:extLst>
              <a:ext uri="{FF2B5EF4-FFF2-40B4-BE49-F238E27FC236}">
                <a16:creationId xmlns:a16="http://schemas.microsoft.com/office/drawing/2014/main" id="{5D951A8B-ABC0-ECF0-A0D1-D81BD7786670}"/>
              </a:ext>
            </a:extLst>
          </p:cNvPr>
          <p:cNvSpPr/>
          <p:nvPr/>
        </p:nvSpPr>
        <p:spPr>
          <a:xfrm>
            <a:off x="3920804" y="2350553"/>
            <a:ext cx="3001384" cy="102197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métiers concernés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7D97F18-1C55-5CF3-A60A-6EE789A4C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81" y="2216322"/>
            <a:ext cx="2625431" cy="22048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S MÉTIERS DE L'HÔTELLERIE DE LUXE | ESLSCA">
            <a:extLst>
              <a:ext uri="{FF2B5EF4-FFF2-40B4-BE49-F238E27FC236}">
                <a16:creationId xmlns:a16="http://schemas.microsoft.com/office/drawing/2014/main" id="{928E92F0-F661-BE2F-8FE8-D172A637E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81" y="4540220"/>
            <a:ext cx="2625431" cy="24060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6C579BB-8B0E-0748-6658-AE981D058D52}"/>
              </a:ext>
            </a:extLst>
          </p:cNvPr>
          <p:cNvCxnSpPr>
            <a:cxnSpLocks/>
          </p:cNvCxnSpPr>
          <p:nvPr/>
        </p:nvCxnSpPr>
        <p:spPr>
          <a:xfrm>
            <a:off x="1237488" y="1280160"/>
            <a:ext cx="8820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Métier hôtellerie de luxe : l'attrait d'une carrière dans l'hôtellerie -  Butler Academy">
            <a:extLst>
              <a:ext uri="{FF2B5EF4-FFF2-40B4-BE49-F238E27FC236}">
                <a16:creationId xmlns:a16="http://schemas.microsoft.com/office/drawing/2014/main" id="{96A36B3F-0556-2F4D-C1EA-95F053E89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81" y="-107576"/>
            <a:ext cx="2625431" cy="22048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096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865070-5E7C-BE26-006A-B0F345341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204856"/>
          </a:xfrm>
        </p:spPr>
        <p:txBody>
          <a:bodyPr>
            <a:normAutofit fontScale="90000"/>
          </a:bodyPr>
          <a:lstStyle/>
          <a:p>
            <a:r>
              <a:rPr lang="fr-FR" dirty="0"/>
              <a:t>BTS MHR, option management </a:t>
            </a:r>
            <a:br>
              <a:rPr lang="fr-FR" dirty="0"/>
            </a:br>
            <a:r>
              <a:rPr lang="fr-FR" dirty="0"/>
              <a:t>d'unité d'hébergement (option C)</a:t>
            </a:r>
          </a:p>
        </p:txBody>
      </p:sp>
      <p:sp>
        <p:nvSpPr>
          <p:cNvPr id="4" name="Préparation 3">
            <a:extLst>
              <a:ext uri="{FF2B5EF4-FFF2-40B4-BE49-F238E27FC236}">
                <a16:creationId xmlns:a16="http://schemas.microsoft.com/office/drawing/2014/main" id="{EBA867AE-F228-690E-D331-DC6A61B547EC}"/>
              </a:ext>
            </a:extLst>
          </p:cNvPr>
          <p:cNvSpPr/>
          <p:nvPr/>
        </p:nvSpPr>
        <p:spPr>
          <a:xfrm>
            <a:off x="1928848" y="2654448"/>
            <a:ext cx="3751192" cy="1032734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Formation en 2 ans d’apprentissage</a:t>
            </a:r>
          </a:p>
        </p:txBody>
      </p:sp>
      <p:sp>
        <p:nvSpPr>
          <p:cNvPr id="5" name="Préparation 4">
            <a:extLst>
              <a:ext uri="{FF2B5EF4-FFF2-40B4-BE49-F238E27FC236}">
                <a16:creationId xmlns:a16="http://schemas.microsoft.com/office/drawing/2014/main" id="{D5FE896F-595A-D81E-D3AC-CC6877E34930}"/>
              </a:ext>
            </a:extLst>
          </p:cNvPr>
          <p:cNvSpPr/>
          <p:nvPr/>
        </p:nvSpPr>
        <p:spPr>
          <a:xfrm>
            <a:off x="5190207" y="2045744"/>
            <a:ext cx="3751192" cy="1032734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Salarié d’une entreprise sous le statut d’apprenti</a:t>
            </a:r>
          </a:p>
        </p:txBody>
      </p:sp>
      <p:sp>
        <p:nvSpPr>
          <p:cNvPr id="6" name="Préparation 5">
            <a:extLst>
              <a:ext uri="{FF2B5EF4-FFF2-40B4-BE49-F238E27FC236}">
                <a16:creationId xmlns:a16="http://schemas.microsoft.com/office/drawing/2014/main" id="{FE3CCC05-EFE0-F809-D28A-B9DC8089E207}"/>
              </a:ext>
            </a:extLst>
          </p:cNvPr>
          <p:cNvSpPr/>
          <p:nvPr/>
        </p:nvSpPr>
        <p:spPr>
          <a:xfrm>
            <a:off x="5190207" y="3263151"/>
            <a:ext cx="3751192" cy="1032734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Etudiant en BTS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8B6867E-FB11-37CF-B3AE-82DF8FFFACB2}"/>
              </a:ext>
            </a:extLst>
          </p:cNvPr>
          <p:cNvCxnSpPr>
            <a:cxnSpLocks/>
          </p:cNvCxnSpPr>
          <p:nvPr/>
        </p:nvCxnSpPr>
        <p:spPr>
          <a:xfrm>
            <a:off x="1261872" y="1624406"/>
            <a:ext cx="88255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95EF7865-7DB5-4C50-2CD2-CC79B2273849}"/>
              </a:ext>
            </a:extLst>
          </p:cNvPr>
          <p:cNvSpPr/>
          <p:nvPr/>
        </p:nvSpPr>
        <p:spPr>
          <a:xfrm>
            <a:off x="1261872" y="4722607"/>
            <a:ext cx="8825556" cy="133394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Ouverture de cette formation en Septembre 2024 pour la deuxième année</a:t>
            </a:r>
          </a:p>
        </p:txBody>
      </p:sp>
      <p:sp>
        <p:nvSpPr>
          <p:cNvPr id="15" name="Rectangle : coins arrondis 1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606094D-CB90-692D-D341-6DA0F218DD47}"/>
              </a:ext>
            </a:extLst>
          </p:cNvPr>
          <p:cNvSpPr/>
          <p:nvPr/>
        </p:nvSpPr>
        <p:spPr>
          <a:xfrm>
            <a:off x="10628555" y="182880"/>
            <a:ext cx="1441525" cy="57015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62644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865070-5E7C-BE26-006A-B0F345341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31914"/>
          </a:xfrm>
        </p:spPr>
        <p:txBody>
          <a:bodyPr>
            <a:normAutofit/>
          </a:bodyPr>
          <a:lstStyle/>
          <a:p>
            <a:r>
              <a:rPr lang="fr-FR" dirty="0"/>
              <a:t>Les débouchés de la formation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8B6867E-FB11-37CF-B3AE-82DF8FFFACB2}"/>
              </a:ext>
            </a:extLst>
          </p:cNvPr>
          <p:cNvCxnSpPr>
            <a:cxnSpLocks/>
          </p:cNvCxnSpPr>
          <p:nvPr/>
        </p:nvCxnSpPr>
        <p:spPr>
          <a:xfrm>
            <a:off x="1267261" y="1323192"/>
            <a:ext cx="88255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éparation 2">
            <a:extLst>
              <a:ext uri="{FF2B5EF4-FFF2-40B4-BE49-F238E27FC236}">
                <a16:creationId xmlns:a16="http://schemas.microsoft.com/office/drawing/2014/main" id="{EF604D48-3654-EEBC-7E01-99F1F64642D7}"/>
              </a:ext>
            </a:extLst>
          </p:cNvPr>
          <p:cNvSpPr/>
          <p:nvPr/>
        </p:nvSpPr>
        <p:spPr>
          <a:xfrm>
            <a:off x="2466304" y="1577692"/>
            <a:ext cx="2926080" cy="59167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La réception</a:t>
            </a:r>
          </a:p>
        </p:txBody>
      </p:sp>
      <p:sp>
        <p:nvSpPr>
          <p:cNvPr id="8" name="Préparation 7">
            <a:extLst>
              <a:ext uri="{FF2B5EF4-FFF2-40B4-BE49-F238E27FC236}">
                <a16:creationId xmlns:a16="http://schemas.microsoft.com/office/drawing/2014/main" id="{F5B276A9-1689-C466-3DEB-540356B683BC}"/>
              </a:ext>
            </a:extLst>
          </p:cNvPr>
          <p:cNvSpPr/>
          <p:nvPr/>
        </p:nvSpPr>
        <p:spPr>
          <a:xfrm>
            <a:off x="5737053" y="1577692"/>
            <a:ext cx="2926080" cy="59167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étages</a:t>
            </a:r>
          </a:p>
        </p:txBody>
      </p:sp>
      <p:pic>
        <p:nvPicPr>
          <p:cNvPr id="4098" name="Picture 2" descr="Portrait-robot du meilleur candidat pour un emploi de réceptionniste |  HotesseJob">
            <a:extLst>
              <a:ext uri="{FF2B5EF4-FFF2-40B4-BE49-F238E27FC236}">
                <a16:creationId xmlns:a16="http://schemas.microsoft.com/office/drawing/2014/main" id="{1B1D3FF9-BE93-46A0-E2A7-CB46AF801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765" y="3554478"/>
            <a:ext cx="1832429" cy="11779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mment devenir concierge d'hôtel : fiche métier, diplômes et qualités">
            <a:extLst>
              <a:ext uri="{FF2B5EF4-FFF2-40B4-BE49-F238E27FC236}">
                <a16:creationId xmlns:a16="http://schemas.microsoft.com/office/drawing/2014/main" id="{F518E90B-FD08-39C7-39F6-18A645EEF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04" y="5534807"/>
            <a:ext cx="1832429" cy="11779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omment devenir gouvernante - MaFormation">
            <a:extLst>
              <a:ext uri="{FF2B5EF4-FFF2-40B4-BE49-F238E27FC236}">
                <a16:creationId xmlns:a16="http://schemas.microsoft.com/office/drawing/2014/main" id="{C3783ECF-7283-89E6-4B22-59F2948E8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04" y="2840005"/>
            <a:ext cx="1834829" cy="11779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ómo convertirse en community manager (y vivir de ello) | INESDI">
            <a:extLst>
              <a:ext uri="{FF2B5EF4-FFF2-40B4-BE49-F238E27FC236}">
                <a16:creationId xmlns:a16="http://schemas.microsoft.com/office/drawing/2014/main" id="{E3166485-6695-185E-FC21-B35EFFBE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764" y="4820334"/>
            <a:ext cx="1832429" cy="11779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écryptage des missions et du métier de Revenue Manager d'un hôtel">
            <a:extLst>
              <a:ext uri="{FF2B5EF4-FFF2-40B4-BE49-F238E27FC236}">
                <a16:creationId xmlns:a16="http://schemas.microsoft.com/office/drawing/2014/main" id="{CA2820C8-3FA2-7830-B56C-AD0067427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31" y="4820350"/>
            <a:ext cx="1832429" cy="11779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9DA519EE-5102-71D9-0EA7-CF9ED1018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30" y="3554462"/>
            <a:ext cx="1832429" cy="11779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677E50AA-E6FE-9106-20EC-8980F07E38EA}"/>
              </a:ext>
            </a:extLst>
          </p:cNvPr>
          <p:cNvSpPr/>
          <p:nvPr/>
        </p:nvSpPr>
        <p:spPr>
          <a:xfrm>
            <a:off x="4949423" y="4176100"/>
            <a:ext cx="1525693" cy="119802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Les métiers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B7417F4C-CD1C-A61E-1F3B-856834BED1B9}"/>
              </a:ext>
            </a:extLst>
          </p:cNvPr>
          <p:cNvSpPr/>
          <p:nvPr/>
        </p:nvSpPr>
        <p:spPr>
          <a:xfrm>
            <a:off x="8663133" y="2649259"/>
            <a:ext cx="2291379" cy="48409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ysClr val="windowText" lastClr="000000"/>
                </a:solidFill>
              </a:rPr>
              <a:t>Assistant(e) gouvernant(e) 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FAC27E1C-80C4-7791-6AF9-A613C859A80A}"/>
              </a:ext>
            </a:extLst>
          </p:cNvPr>
          <p:cNvSpPr/>
          <p:nvPr/>
        </p:nvSpPr>
        <p:spPr>
          <a:xfrm>
            <a:off x="8677517" y="3282203"/>
            <a:ext cx="2291379" cy="48409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ysClr val="windowText" lastClr="000000"/>
                </a:solidFill>
              </a:rPr>
              <a:t>Gouvernant(e) d’étage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D140EEBB-9188-23AA-E590-44AF3417619A}"/>
              </a:ext>
            </a:extLst>
          </p:cNvPr>
          <p:cNvSpPr/>
          <p:nvPr/>
        </p:nvSpPr>
        <p:spPr>
          <a:xfrm>
            <a:off x="8677517" y="3915147"/>
            <a:ext cx="2291379" cy="48409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ysClr val="windowText" lastClr="000000"/>
                </a:solidFill>
              </a:rPr>
              <a:t>Gouvernant(e) Général(e)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8E9FDD85-50B2-0CFE-7CAD-E7707FFD93C6}"/>
              </a:ext>
            </a:extLst>
          </p:cNvPr>
          <p:cNvSpPr/>
          <p:nvPr/>
        </p:nvSpPr>
        <p:spPr>
          <a:xfrm>
            <a:off x="8677517" y="4548091"/>
            <a:ext cx="2291379" cy="48409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ysClr val="windowText" lastClr="000000"/>
                </a:solidFill>
              </a:rPr>
              <a:t>Community manager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1B3D0272-EE57-4B1A-5603-D942AB09A7F9}"/>
              </a:ext>
            </a:extLst>
          </p:cNvPr>
          <p:cNvSpPr/>
          <p:nvPr/>
        </p:nvSpPr>
        <p:spPr>
          <a:xfrm>
            <a:off x="8677517" y="5181035"/>
            <a:ext cx="2291379" cy="48409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ysClr val="windowText" lastClr="000000"/>
                </a:solidFill>
              </a:rPr>
              <a:t>Chef de brigade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4F93DB2B-F8D5-B197-2402-4BE5AC3D5BC5}"/>
              </a:ext>
            </a:extLst>
          </p:cNvPr>
          <p:cNvSpPr/>
          <p:nvPr/>
        </p:nvSpPr>
        <p:spPr>
          <a:xfrm>
            <a:off x="8663133" y="5813979"/>
            <a:ext cx="2291379" cy="48409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ysClr val="windowText" lastClr="000000"/>
                </a:solidFill>
              </a:rPr>
              <a:t>Réceptionniste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6C0C410F-BB29-C94C-961F-3659E60479CD}"/>
              </a:ext>
            </a:extLst>
          </p:cNvPr>
          <p:cNvSpPr/>
          <p:nvPr/>
        </p:nvSpPr>
        <p:spPr>
          <a:xfrm>
            <a:off x="174925" y="2649259"/>
            <a:ext cx="2291379" cy="48409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ysClr val="windowText" lastClr="000000"/>
                </a:solidFill>
              </a:rPr>
              <a:t>Assistant(e) chef de réception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DE21B7CC-62A6-33B1-1E48-6F5D3F8455F4}"/>
              </a:ext>
            </a:extLst>
          </p:cNvPr>
          <p:cNvSpPr/>
          <p:nvPr/>
        </p:nvSpPr>
        <p:spPr>
          <a:xfrm>
            <a:off x="174925" y="3284639"/>
            <a:ext cx="2291379" cy="48409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ysClr val="windowText" lastClr="000000"/>
                </a:solidFill>
              </a:rPr>
              <a:t>Chef de réception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660B2919-D578-DE2E-9C4B-4B10457E0DA8}"/>
              </a:ext>
            </a:extLst>
          </p:cNvPr>
          <p:cNvSpPr/>
          <p:nvPr/>
        </p:nvSpPr>
        <p:spPr>
          <a:xfrm>
            <a:off x="174925" y="3915147"/>
            <a:ext cx="2291379" cy="48409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ysClr val="windowText" lastClr="000000"/>
                </a:solidFill>
              </a:rPr>
              <a:t>Concierge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4E95D207-24B5-3A7C-D1F9-08D8BD3259E8}"/>
              </a:ext>
            </a:extLst>
          </p:cNvPr>
          <p:cNvSpPr/>
          <p:nvPr/>
        </p:nvSpPr>
        <p:spPr>
          <a:xfrm>
            <a:off x="174925" y="4545655"/>
            <a:ext cx="2291379" cy="48409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ysClr val="windowText" lastClr="000000"/>
                </a:solidFill>
              </a:rPr>
              <a:t>Chef concierge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FFEB9543-6607-55B4-8594-A04446F4AE1B}"/>
              </a:ext>
            </a:extLst>
          </p:cNvPr>
          <p:cNvSpPr/>
          <p:nvPr/>
        </p:nvSpPr>
        <p:spPr>
          <a:xfrm>
            <a:off x="174925" y="5182535"/>
            <a:ext cx="2291379" cy="48409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ysClr val="windowText" lastClr="000000"/>
                </a:solidFill>
              </a:rPr>
              <a:t>Directeur/</a:t>
            </a:r>
            <a:r>
              <a:rPr lang="fr-FR" sz="1400" dirty="0" err="1">
                <a:solidFill>
                  <a:sysClr val="windowText" lastClr="000000"/>
                </a:solidFill>
              </a:rPr>
              <a:t>trice</a:t>
            </a:r>
            <a:r>
              <a:rPr lang="fr-FR" sz="1400" dirty="0">
                <a:solidFill>
                  <a:sysClr val="windowText" lastClr="000000"/>
                </a:solidFill>
              </a:rPr>
              <a:t> de l’hébergement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B2261EDA-1ABF-5FFA-98B4-B510ACD229E4}"/>
              </a:ext>
            </a:extLst>
          </p:cNvPr>
          <p:cNvSpPr/>
          <p:nvPr/>
        </p:nvSpPr>
        <p:spPr>
          <a:xfrm>
            <a:off x="174925" y="5813979"/>
            <a:ext cx="2291379" cy="48409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ysClr val="windowText" lastClr="000000"/>
                </a:solidFill>
              </a:rPr>
              <a:t>Directeur/</a:t>
            </a:r>
            <a:r>
              <a:rPr lang="fr-FR" sz="1400" dirty="0" err="1">
                <a:solidFill>
                  <a:sysClr val="windowText" lastClr="000000"/>
                </a:solidFill>
              </a:rPr>
              <a:t>trice</a:t>
            </a:r>
            <a:r>
              <a:rPr lang="fr-FR" sz="1400" dirty="0">
                <a:solidFill>
                  <a:sysClr val="windowText" lastClr="000000"/>
                </a:solidFill>
              </a:rPr>
              <a:t> d’hôtel</a:t>
            </a:r>
          </a:p>
        </p:txBody>
      </p:sp>
      <p:sp>
        <p:nvSpPr>
          <p:cNvPr id="26" name="Rectangle : coins arrondis 2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858DD5C5-013F-5EC3-C661-40567EF2A1B0}"/>
              </a:ext>
            </a:extLst>
          </p:cNvPr>
          <p:cNvSpPr/>
          <p:nvPr/>
        </p:nvSpPr>
        <p:spPr>
          <a:xfrm>
            <a:off x="10628555" y="182880"/>
            <a:ext cx="1441525" cy="57015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1129104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75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5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1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26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5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1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2F2454-467E-4B05-E63A-DB291D178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06824"/>
          </a:xfrm>
        </p:spPr>
        <p:txBody>
          <a:bodyPr/>
          <a:lstStyle/>
          <a:p>
            <a:r>
              <a:rPr lang="fr-FR" dirty="0"/>
              <a:t>Les attendus de la formation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6A0ADC9-8C30-3915-1547-07B2CA79A550}"/>
              </a:ext>
            </a:extLst>
          </p:cNvPr>
          <p:cNvSpPr/>
          <p:nvPr/>
        </p:nvSpPr>
        <p:spPr>
          <a:xfrm>
            <a:off x="1261873" y="1635163"/>
            <a:ext cx="8825558" cy="946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année commune aux 3 options : A, B et C </a:t>
            </a:r>
            <a:r>
              <a:rPr lang="fr-FR" b="1" u="sng" dirty="0"/>
              <a:t>mais</a:t>
            </a:r>
            <a:r>
              <a:rPr lang="fr-FR" b="1" dirty="0"/>
              <a:t> </a:t>
            </a:r>
            <a:r>
              <a:rPr lang="fr-FR" dirty="0"/>
              <a:t>en alternance dès la première année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B0C3AC7-F56A-DBB4-0FB8-9A7DCAE6C48D}"/>
              </a:ext>
            </a:extLst>
          </p:cNvPr>
          <p:cNvCxnSpPr>
            <a:cxnSpLocks/>
          </p:cNvCxnSpPr>
          <p:nvPr/>
        </p:nvCxnSpPr>
        <p:spPr>
          <a:xfrm>
            <a:off x="1267261" y="1323192"/>
            <a:ext cx="88255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691B642-AE7C-6054-F5E9-2F6ACEDFA7BD}"/>
              </a:ext>
            </a:extLst>
          </p:cNvPr>
          <p:cNvSpPr/>
          <p:nvPr/>
        </p:nvSpPr>
        <p:spPr>
          <a:xfrm>
            <a:off x="1261872" y="2819400"/>
            <a:ext cx="6462118" cy="3409271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fr-FR" dirty="0"/>
              <a:t>la création, la reprise ou la transmission d'entreprise. 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Superviser une unité d'hébergement et son personnel.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Répondre aux différentes attentes de la clientèle et à la fidéliser en utilisant notamment les nouveaux outils de communication (réseaux sociaux, e-réputation).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Calcul de statistiques, données…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Les langues étrangères sont très présentes dans cette option, dont la particularité est de proposer des cours </a:t>
            </a:r>
            <a:r>
              <a:rPr lang="fr-FR" b="1" u="sng" dirty="0"/>
              <a:t>en anglais</a:t>
            </a:r>
            <a:r>
              <a:rPr lang="fr-FR" dirty="0"/>
              <a:t>.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F7AE984-BA83-609F-2DF3-AB67A2C9E394}"/>
              </a:ext>
            </a:extLst>
          </p:cNvPr>
          <p:cNvSpPr/>
          <p:nvPr/>
        </p:nvSpPr>
        <p:spPr>
          <a:xfrm>
            <a:off x="7842324" y="2819400"/>
            <a:ext cx="2245107" cy="340927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dirty="0"/>
              <a:t>Cours de matières générales identiques aux autres filières (EPEH, MEHMS,...)</a:t>
            </a:r>
          </a:p>
        </p:txBody>
      </p:sp>
      <p:sp>
        <p:nvSpPr>
          <p:cNvPr id="8" name="Rectangle : coins arrondis 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D67A67-872C-6055-3D09-5D5F1D8E90D7}"/>
              </a:ext>
            </a:extLst>
          </p:cNvPr>
          <p:cNvSpPr/>
          <p:nvPr/>
        </p:nvSpPr>
        <p:spPr>
          <a:xfrm>
            <a:off x="10628555" y="182880"/>
            <a:ext cx="1441525" cy="57015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480978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2F2454-467E-4B05-E63A-DB291D178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06824"/>
          </a:xfrm>
        </p:spPr>
        <p:txBody>
          <a:bodyPr/>
          <a:lstStyle/>
          <a:p>
            <a:r>
              <a:rPr lang="fr-FR" dirty="0"/>
              <a:t>Comment s’inscrire ?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B0C3AC7-F56A-DBB4-0FB8-9A7DCAE6C48D}"/>
              </a:ext>
            </a:extLst>
          </p:cNvPr>
          <p:cNvCxnSpPr>
            <a:cxnSpLocks/>
          </p:cNvCxnSpPr>
          <p:nvPr/>
        </p:nvCxnSpPr>
        <p:spPr>
          <a:xfrm>
            <a:off x="1267261" y="1323192"/>
            <a:ext cx="88255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DF4261A5-485D-FA58-78A7-DCE19D380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1473802"/>
            <a:ext cx="2567850" cy="87469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DD16B7E-4700-EA3C-9457-0C45DCF692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491" t="25753" r="6389"/>
          <a:stretch/>
        </p:blipFill>
        <p:spPr>
          <a:xfrm>
            <a:off x="9071428" y="1246203"/>
            <a:ext cx="1335314" cy="136772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6231120-0097-913F-1718-1C5761FBF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511" y="1511639"/>
            <a:ext cx="4326128" cy="83685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C580DC2-C4EF-95DA-9345-F5AD42CEB133}"/>
              </a:ext>
            </a:extLst>
          </p:cNvPr>
          <p:cNvSpPr/>
          <p:nvPr/>
        </p:nvSpPr>
        <p:spPr>
          <a:xfrm>
            <a:off x="785819" y="2764539"/>
            <a:ext cx="3076687" cy="37480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L'UFA du lycée Rabelais dépend du CFA académique de Créteil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Un contrat d'apprentissage doit être signé avec une entreprise.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Rémunération entre 25 et 78% du Smic en fonction de l'âge et de l'année de formation.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Alternance entre l'UFA du lycée Rabelais et l'entreprise.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D9E8A2-1970-CB9B-F575-C917814AD094}"/>
              </a:ext>
            </a:extLst>
          </p:cNvPr>
          <p:cNvSpPr/>
          <p:nvPr/>
        </p:nvSpPr>
        <p:spPr>
          <a:xfrm>
            <a:off x="4057937" y="2764539"/>
            <a:ext cx="3076687" cy="37480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400" dirty="0"/>
              <a:t>Être âgé de 16 à 25 ans.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Retirer un dossier de candidature au lycée ou le télécharger ou se pré - inscrire en ligne auprès du CFA académique de Créteil.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Engager des démarches actives de recherche d'employeur.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181B4D-A2B7-98F9-AECB-4861682FC39B}"/>
              </a:ext>
            </a:extLst>
          </p:cNvPr>
          <p:cNvSpPr/>
          <p:nvPr/>
        </p:nvSpPr>
        <p:spPr>
          <a:xfrm>
            <a:off x="7330055" y="2764539"/>
            <a:ext cx="3076687" cy="37480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400" dirty="0">
              <a:solidFill>
                <a:schemeClr val="tx1"/>
              </a:solidFill>
            </a:endParaRPr>
          </a:p>
          <a:p>
            <a:pPr algn="just"/>
            <a:r>
              <a:rPr lang="fr-FR" sz="1400" b="1" u="sng" dirty="0">
                <a:solidFill>
                  <a:schemeClr val="tx1"/>
                </a:solidFill>
              </a:rPr>
              <a:t>Enseignement général</a:t>
            </a:r>
            <a:r>
              <a:rPr lang="fr-FR" sz="1400" dirty="0">
                <a:solidFill>
                  <a:schemeClr val="tx1"/>
                </a:solidFill>
              </a:rPr>
              <a:t> : Culture générale et expression, Anglais et Langue Vivante B, Gestion Comptable, Financière et Fiscale, Mercatique.</a:t>
            </a:r>
          </a:p>
          <a:p>
            <a:pPr algn="just"/>
            <a:endParaRPr lang="fr-FR" sz="1400" dirty="0">
              <a:solidFill>
                <a:schemeClr val="tx1"/>
              </a:solidFill>
            </a:endParaRPr>
          </a:p>
          <a:p>
            <a:pPr algn="just"/>
            <a:r>
              <a:rPr lang="fr-FR" sz="1400" b="1" u="sng" dirty="0">
                <a:solidFill>
                  <a:schemeClr val="tx1"/>
                </a:solidFill>
              </a:rPr>
              <a:t>Enseignement professionnel</a:t>
            </a:r>
            <a:r>
              <a:rPr lang="fr-FR" sz="1400" dirty="0">
                <a:solidFill>
                  <a:schemeClr val="tx1"/>
                </a:solidFill>
              </a:rPr>
              <a:t> : Génie Culinaire, Restauration et Connaissance des boissons, Hébergement et Communication Professionnelle, Ingénierie et Maintenance, Sciences appliquées.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9C1F198-A958-E43E-76F3-A88ABDD13612}"/>
              </a:ext>
            </a:extLst>
          </p:cNvPr>
          <p:cNvSpPr txBox="1"/>
          <p:nvPr/>
        </p:nvSpPr>
        <p:spPr>
          <a:xfrm>
            <a:off x="785820" y="2915322"/>
            <a:ext cx="307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bg1"/>
                </a:solidFill>
              </a:rPr>
              <a:t>ORGANISATION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AD3DAB6-96F0-83B0-ED10-D9619EE5783B}"/>
              </a:ext>
            </a:extLst>
          </p:cNvPr>
          <p:cNvSpPr txBox="1"/>
          <p:nvPr/>
        </p:nvSpPr>
        <p:spPr>
          <a:xfrm>
            <a:off x="4057938" y="2915322"/>
            <a:ext cx="307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bg1"/>
                </a:solidFill>
              </a:rPr>
              <a:t>ADMISSION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E80CCBB-F341-FC77-62CD-47BFB0D9E7D4}"/>
              </a:ext>
            </a:extLst>
          </p:cNvPr>
          <p:cNvSpPr txBox="1"/>
          <p:nvPr/>
        </p:nvSpPr>
        <p:spPr>
          <a:xfrm>
            <a:off x="7330055" y="2915322"/>
            <a:ext cx="307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bg1"/>
                </a:solidFill>
              </a:rPr>
              <a:t>CONTENU</a:t>
            </a:r>
          </a:p>
        </p:txBody>
      </p:sp>
      <p:sp>
        <p:nvSpPr>
          <p:cNvPr id="22" name="Rectangle : coins arrondis 2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3FF0013-CA5F-7F10-4D92-998099B1A79C}"/>
              </a:ext>
            </a:extLst>
          </p:cNvPr>
          <p:cNvSpPr/>
          <p:nvPr/>
        </p:nvSpPr>
        <p:spPr>
          <a:xfrm>
            <a:off x="10628555" y="182880"/>
            <a:ext cx="1441525" cy="57015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652644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Afficher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4974_TF67347921.potx" id="{285185C8-E24D-494F-A2C3-07A5338B4DF7}" vid="{AAA3F293-FA43-46D2-B67F-2722EB51306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E274086-DBC4-4534-ADD1-A99867C702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F3672F-4ECD-442D-A450-8D0D8AE9AB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C17B96-44E1-4D27-8275-49488FA5EBD9}">
  <ds:schemaRefs>
    <ds:schemaRef ds:uri="16c05727-aa75-4e4a-9b5f-8a80a1165891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Afficher</Template>
  <TotalTime>0</TotalTime>
  <Words>385</Words>
  <Application>Microsoft Office PowerPoint</Application>
  <PresentationFormat>Grand écran</PresentationFormat>
  <Paragraphs>66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Schoolbook</vt:lpstr>
      <vt:lpstr>Wingdings 2</vt:lpstr>
      <vt:lpstr>Afficher</vt:lpstr>
      <vt:lpstr>BTS MHR Option C</vt:lpstr>
      <vt:lpstr>Sommaire</vt:lpstr>
      <vt:lpstr>BTS MHR, option management  d'unité d'hébergement (option C)</vt:lpstr>
      <vt:lpstr>Les débouchés de la formation</vt:lpstr>
      <vt:lpstr>Les attendus de la formation</vt:lpstr>
      <vt:lpstr>Comment s’inscrire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BTS MHR Option C</dc:title>
  <dc:creator>Clement REYNEAUD</dc:creator>
  <cp:lastModifiedBy>proviseur</cp:lastModifiedBy>
  <cp:revision>4</cp:revision>
  <dcterms:created xsi:type="dcterms:W3CDTF">2023-05-17T10:23:31Z</dcterms:created>
  <dcterms:modified xsi:type="dcterms:W3CDTF">2023-06-19T17:19:45Z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